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scree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Современные нормативные требования к организации развивающей предметно-пространственной среды в ДОО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7251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i="1" dirty="0" smtClean="0"/>
              <a:t>Баталова Т.Н.,</a:t>
            </a:r>
          </a:p>
          <a:p>
            <a:pPr algn="r"/>
            <a:r>
              <a:rPr lang="ru-RU" sz="1800" i="1" dirty="0" smtClean="0"/>
              <a:t>главный специалист </a:t>
            </a:r>
          </a:p>
          <a:p>
            <a:pPr algn="r"/>
            <a:r>
              <a:rPr lang="ru-RU" sz="1800" i="1" dirty="0" smtClean="0"/>
              <a:t>Комитета по делам образования </a:t>
            </a:r>
          </a:p>
          <a:p>
            <a:pPr algn="r"/>
            <a:r>
              <a:rPr lang="ru-RU" sz="1800" i="1" dirty="0" smtClean="0"/>
              <a:t>города Челябинска</a:t>
            </a:r>
            <a:endParaRPr lang="ru-RU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Федеральная образовательная программа дошкольного образования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Приказ Министерства просвещения Российской Федерации </a:t>
            </a:r>
          </a:p>
          <a:p>
            <a:r>
              <a:rPr lang="ru-RU" sz="2400" b="1" dirty="0" smtClean="0"/>
              <a:t>от 25 ноября 2022 года № 1028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r>
              <a:rPr lang="ru-RU" dirty="0" smtClean="0"/>
              <a:t>РППС рассматривается как </a:t>
            </a:r>
            <a:r>
              <a:rPr lang="ru-RU" b="1" dirty="0" smtClean="0"/>
              <a:t>часть образовательной среды</a:t>
            </a:r>
            <a:r>
              <a:rPr lang="ru-RU" dirty="0" smtClean="0"/>
              <a:t> и фактор, </a:t>
            </a:r>
            <a:r>
              <a:rPr lang="ru-RU" b="1" dirty="0" smtClean="0"/>
              <a:t>обогащающий развитие </a:t>
            </a:r>
            <a:r>
              <a:rPr lang="ru-RU" dirty="0" smtClean="0"/>
              <a:t>детей</a:t>
            </a:r>
          </a:p>
          <a:p>
            <a:r>
              <a:rPr lang="ru-RU" dirty="0" smtClean="0"/>
              <a:t>РППС ДОУ выступает </a:t>
            </a:r>
            <a:r>
              <a:rPr lang="ru-RU" b="1" dirty="0" smtClean="0"/>
              <a:t>основой</a:t>
            </a:r>
            <a:r>
              <a:rPr lang="ru-RU" dirty="0" smtClean="0"/>
              <a:t> для </a:t>
            </a:r>
            <a:r>
              <a:rPr lang="ru-RU" b="1" i="1" dirty="0" smtClean="0"/>
              <a:t>разнообразной, разносторонне развивающей, содержательной и привлекательной </a:t>
            </a:r>
            <a:r>
              <a:rPr lang="ru-RU" dirty="0" smtClean="0"/>
              <a:t>для </a:t>
            </a:r>
            <a:r>
              <a:rPr lang="ru-RU" b="1" dirty="0" smtClean="0"/>
              <a:t>каждого</a:t>
            </a:r>
            <a:r>
              <a:rPr lang="ru-RU" dirty="0" smtClean="0"/>
              <a:t> ребенка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r>
              <a:rPr lang="ru-RU" dirty="0" smtClean="0"/>
              <a:t>Федеральная программа не выдвигает жестких требований к организации РППС и оставляет за ДОУ право </a:t>
            </a:r>
            <a:r>
              <a:rPr lang="ru-RU" b="1" dirty="0" smtClean="0"/>
              <a:t>самостоятельного проектирования </a:t>
            </a:r>
            <a:r>
              <a:rPr lang="ru-RU" dirty="0" smtClean="0"/>
              <a:t>РППС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Учитываются: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местные </a:t>
            </a:r>
            <a:r>
              <a:rPr lang="ru-RU" b="1" dirty="0" smtClean="0"/>
              <a:t>этнопсихологические, </a:t>
            </a:r>
            <a:r>
              <a:rPr lang="ru-RU" b="1" dirty="0" err="1" smtClean="0"/>
              <a:t>социокультурные</a:t>
            </a:r>
            <a:r>
              <a:rPr lang="ru-RU" b="1" dirty="0" smtClean="0"/>
              <a:t>, культурно-исторические и природно-климатические условия</a:t>
            </a:r>
            <a:r>
              <a:rPr lang="ru-RU" dirty="0" smtClean="0"/>
              <a:t>, в которых находится ДОУ;</a:t>
            </a:r>
          </a:p>
          <a:p>
            <a:r>
              <a:rPr lang="ru-RU" b="1" dirty="0" smtClean="0"/>
              <a:t>возраст, уровень развития детей </a:t>
            </a:r>
            <a:r>
              <a:rPr lang="ru-RU" dirty="0" smtClean="0"/>
              <a:t>и особенности их деятельности, содержание образования;</a:t>
            </a:r>
          </a:p>
          <a:p>
            <a:r>
              <a:rPr lang="ru-RU" b="1" dirty="0" smtClean="0"/>
              <a:t>задачи</a:t>
            </a:r>
            <a:r>
              <a:rPr lang="ru-RU" dirty="0" smtClean="0"/>
              <a:t> образовательной программы для разных возрастных групп;</a:t>
            </a:r>
          </a:p>
          <a:p>
            <a:r>
              <a:rPr lang="ru-RU" b="1" dirty="0" smtClean="0"/>
              <a:t>возможности и потребности </a:t>
            </a:r>
            <a:r>
              <a:rPr lang="ru-RU" dirty="0" smtClean="0"/>
              <a:t>участников образовательной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143000"/>
          </a:xfrm>
        </p:spPr>
        <p:txBody>
          <a:bodyPr/>
          <a:lstStyle/>
          <a:p>
            <a:pPr algn="l"/>
            <a:r>
              <a:rPr lang="ru-RU" dirty="0" smtClean="0"/>
              <a:t>РППС должна соответствовать: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72816"/>
            <a:ext cx="7787208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требованиям ФГОС ДО;</a:t>
            </a:r>
          </a:p>
          <a:p>
            <a:r>
              <a:rPr lang="ru-RU" dirty="0" smtClean="0"/>
              <a:t>образовательной программе ДОУ;</a:t>
            </a:r>
          </a:p>
          <a:p>
            <a:r>
              <a:rPr lang="ru-RU" dirty="0" smtClean="0"/>
              <a:t>материально-техническим и медико-социальным условиям пребывания детей в ДОУ;</a:t>
            </a:r>
          </a:p>
          <a:p>
            <a:r>
              <a:rPr lang="ru-RU" dirty="0" smtClean="0"/>
              <a:t>возрастным особенностям детей;</a:t>
            </a:r>
          </a:p>
          <a:p>
            <a:r>
              <a:rPr lang="ru-RU" b="1" dirty="0" smtClean="0"/>
              <a:t>воспитывающему характеру </a:t>
            </a:r>
            <a:r>
              <a:rPr lang="ru-RU" dirty="0" smtClean="0"/>
              <a:t>обучения детей в ДОУ;</a:t>
            </a:r>
          </a:p>
          <a:p>
            <a:r>
              <a:rPr lang="ru-RU" dirty="0" smtClean="0"/>
              <a:t>требованиям безопасности и надежности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В ДОУ должны быть созданы условия для </a:t>
            </a:r>
            <a:r>
              <a:rPr lang="ru-RU" b="1" dirty="0" smtClean="0"/>
              <a:t>информатизации</a:t>
            </a:r>
            <a:r>
              <a:rPr lang="ru-RU" dirty="0" smtClean="0"/>
              <a:t> образовательного процесса: </a:t>
            </a:r>
          </a:p>
          <a:p>
            <a:r>
              <a:rPr lang="ru-RU" dirty="0" smtClean="0"/>
              <a:t>оборудование для использования ИКТ в образовательном процессе; </a:t>
            </a:r>
          </a:p>
          <a:p>
            <a:r>
              <a:rPr lang="ru-RU" dirty="0" smtClean="0"/>
              <a:t>подключение к сети Интернет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РЕКОМЕНДАЦИИ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ПО ФОРМИРОВАНИЮ ИНФРАСТРУКТУРЫ ДОШКОЛЬНЫХ ОБРАЗОВАТЕЛЬНЫХ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ОРГАНИЗАЦИЙ И КОМПЛЕКТАЦИИ УЧЕБНО-МЕТОДИЧЕСКИХ МАТЕРИАЛОВ В ЦЕЛЯХ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РЕАЛИЗАЦИИ ОБРАЗОВАТЕЛЬНЫХ ПРОГРАММ ДОШКОЛЬНОГО ОБРАЗОВАНИЯ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Разработаны во исполнение пункта 3 перечня поручений Президента Российской Федерации</a:t>
            </a:r>
          </a:p>
          <a:p>
            <a:r>
              <a:rPr lang="ru-RU" sz="2400" dirty="0" smtClean="0"/>
              <a:t>от 16 марта 2022 г. № Пр-487 по итогам заседания Совета при Президенте Российской Федерации</a:t>
            </a:r>
          </a:p>
          <a:p>
            <a:r>
              <a:rPr lang="ru-RU" sz="2400" dirty="0" smtClean="0"/>
              <a:t>по реализации государственной политики в сфере защиты семьи и детей 17 декабря 2021 года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00200"/>
            <a:ext cx="7632848" cy="4525963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 основе Рекомендаций – </a:t>
            </a:r>
            <a:r>
              <a:rPr lang="ru-RU" b="1" dirty="0" smtClean="0"/>
              <a:t>модель современных материально-технических условий</a:t>
            </a:r>
            <a:r>
              <a:rPr lang="ru-RU" dirty="0" smtClean="0"/>
              <a:t>, необходимых для реализации образовательных программ дошкольного образования </a:t>
            </a:r>
          </a:p>
          <a:p>
            <a:r>
              <a:rPr lang="ru-RU" dirty="0" smtClean="0"/>
              <a:t>рекомендации содержат алгоритмы </a:t>
            </a:r>
            <a:r>
              <a:rPr lang="ru-RU" b="1" dirty="0" smtClean="0"/>
              <a:t>создания</a:t>
            </a:r>
            <a:r>
              <a:rPr lang="ru-RU" dirty="0" smtClean="0"/>
              <a:t> </a:t>
            </a:r>
            <a:r>
              <a:rPr lang="ru-RU" b="1" dirty="0" smtClean="0"/>
              <a:t>инфраструктуры новых </a:t>
            </a:r>
            <a:r>
              <a:rPr lang="ru-RU" dirty="0" smtClean="0"/>
              <a:t>дошкольных образовательных организаций, а также проведения мероприятий, направленных на </a:t>
            </a:r>
            <a:r>
              <a:rPr lang="ru-RU" b="1" dirty="0" smtClean="0"/>
              <a:t>обновление инфраструктуры функционирующих</a:t>
            </a:r>
            <a:r>
              <a:rPr lang="ru-RU" dirty="0" smtClean="0"/>
              <a:t> дошкольных образовательных организаций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Применение рекомендаций позволит </a:t>
            </a:r>
            <a:r>
              <a:rPr lang="ru-RU" b="1" dirty="0" smtClean="0"/>
              <a:t>стандартизировать</a:t>
            </a:r>
            <a:r>
              <a:rPr lang="ru-RU" dirty="0" smtClean="0"/>
              <a:t> </a:t>
            </a:r>
            <a:r>
              <a:rPr lang="ru-RU" b="1" dirty="0" smtClean="0"/>
              <a:t>требования</a:t>
            </a:r>
            <a:r>
              <a:rPr lang="ru-RU" dirty="0" smtClean="0"/>
              <a:t> к приобретаемому оборудованию и учебно-методическим материалам, гарантировать их соответствие ФГОС ДО, обеспечить комплексную безопасность пребывания ребенка в ДОО. </a:t>
            </a:r>
          </a:p>
          <a:p>
            <a:r>
              <a:rPr lang="ru-RU" dirty="0" smtClean="0"/>
              <a:t>При этом </a:t>
            </a:r>
            <a:r>
              <a:rPr lang="ru-RU" b="1" dirty="0" smtClean="0"/>
              <a:t>данные рекомендации не являются требованиями, выполнение которых подлежит контролю </a:t>
            </a:r>
            <a:r>
              <a:rPr lang="ru-RU" dirty="0" smtClean="0"/>
              <a:t>при проведении проверок в организациях, осуществляющих образовательную деятельность по образовательным программам дошкольного образования, органами государственного контроля (надзора).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рекомендациях представлены перечни: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00808"/>
            <a:ext cx="7787208" cy="442535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инфраструктуры, средств обучения и воспитания</a:t>
            </a:r>
            <a:r>
              <a:rPr lang="ru-RU" dirty="0" smtClean="0"/>
              <a:t>, соответствующие современным условиям, необходимым при оснащении ДОО, критерии их формирования;</a:t>
            </a:r>
          </a:p>
          <a:p>
            <a:r>
              <a:rPr lang="ru-RU" b="1" dirty="0" smtClean="0"/>
              <a:t>учебно-методических материалов</a:t>
            </a:r>
            <a:r>
              <a:rPr lang="ru-RU" dirty="0" smtClean="0"/>
              <a:t>, рекомендуемых к использованию при реализации образовательных программ (в том числе для работы учителей-логопедов, педагогов-психологов, дефектологов);</a:t>
            </a:r>
          </a:p>
          <a:p>
            <a:r>
              <a:rPr lang="ru-RU" b="1" dirty="0" smtClean="0"/>
              <a:t>программного обеспечения </a:t>
            </a:r>
            <a:r>
              <a:rPr lang="ru-RU" dirty="0" smtClean="0"/>
              <a:t>для создания и внедрения цифровой образовательной среды в ДОО, в том числе автоматизации процессов эксплуатации инфраструктуры ДОО.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Федеральный государственный образовательный стандарт дошкольного образования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Приказ Министерства образования и науки Российской Федерации </a:t>
            </a:r>
          </a:p>
          <a:p>
            <a:r>
              <a:rPr lang="ru-RU" sz="2400" b="1" dirty="0" smtClean="0"/>
              <a:t>от 17 октября 2013 № 1155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РППС должна обеспечивать и гарантировать: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охрану и укрепление физического и психического </a:t>
            </a:r>
            <a:r>
              <a:rPr lang="ru-RU" b="1" dirty="0" smtClean="0"/>
              <a:t>здоровья</a:t>
            </a:r>
            <a:r>
              <a:rPr lang="ru-RU" dirty="0" smtClean="0"/>
              <a:t> и эмоционального </a:t>
            </a:r>
            <a:r>
              <a:rPr lang="ru-RU" b="1" dirty="0" smtClean="0"/>
              <a:t>благополучия</a:t>
            </a:r>
            <a:r>
              <a:rPr lang="ru-RU" dirty="0" smtClean="0"/>
              <a:t> детей;</a:t>
            </a:r>
          </a:p>
          <a:p>
            <a:r>
              <a:rPr lang="ru-RU" dirty="0" smtClean="0"/>
              <a:t>проявление </a:t>
            </a:r>
            <a:r>
              <a:rPr lang="ru-RU" b="1" dirty="0" smtClean="0"/>
              <a:t>уважения</a:t>
            </a:r>
            <a:r>
              <a:rPr lang="ru-RU" dirty="0" smtClean="0"/>
              <a:t> к их человеческому </a:t>
            </a:r>
            <a:r>
              <a:rPr lang="ru-RU" b="1" dirty="0" smtClean="0"/>
              <a:t>достоинству</a:t>
            </a:r>
            <a:r>
              <a:rPr lang="ru-RU" dirty="0" smtClean="0"/>
              <a:t>, к их </a:t>
            </a:r>
            <a:r>
              <a:rPr lang="ru-RU" b="1" dirty="0" smtClean="0"/>
              <a:t>чувствам</a:t>
            </a:r>
            <a:r>
              <a:rPr lang="ru-RU" dirty="0" smtClean="0"/>
              <a:t> и </a:t>
            </a:r>
            <a:r>
              <a:rPr lang="ru-RU" b="1" dirty="0" smtClean="0"/>
              <a:t>потребностям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формировать и поддерживать </a:t>
            </a:r>
            <a:r>
              <a:rPr lang="ru-RU" b="1" dirty="0" smtClean="0"/>
              <a:t>положительную самооценку</a:t>
            </a:r>
            <a:r>
              <a:rPr lang="ru-RU" dirty="0" smtClean="0"/>
              <a:t>, в том числе и при </a:t>
            </a:r>
            <a:r>
              <a:rPr lang="ru-RU" b="1" dirty="0" smtClean="0"/>
              <a:t>взаимодействии детей друг с другом </a:t>
            </a:r>
            <a:r>
              <a:rPr lang="ru-RU" dirty="0" smtClean="0"/>
              <a:t>и в коллективной работе; </a:t>
            </a:r>
          </a:p>
          <a:p>
            <a:r>
              <a:rPr lang="ru-RU" b="1" dirty="0" smtClean="0"/>
              <a:t>уверенность</a:t>
            </a:r>
            <a:r>
              <a:rPr lang="ru-RU" dirty="0" smtClean="0"/>
              <a:t> в собственных возможностях и способностях;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РППС должна обеспечивать и гарантировать: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8208912" cy="49971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максимальную реализацию образовательного потенциала пространства ДОО, группы и прилегающей территории,</a:t>
            </a:r>
            <a:r>
              <a:rPr lang="ru-RU" dirty="0" smtClean="0"/>
              <a:t> приспособленной для реализации образовательной программы, а также материалов, оборудования и инвентаря для развития детей дошкольного возраста в соответствии с особенностями каждого возрастного этапа, охраны и укрепления их здоровья, учета особенностей и коррекции трудностей их развития;</a:t>
            </a:r>
          </a:p>
          <a:p>
            <a:r>
              <a:rPr lang="ru-RU" dirty="0" smtClean="0"/>
              <a:t>построение </a:t>
            </a:r>
            <a:r>
              <a:rPr lang="ru-RU" b="1" dirty="0" smtClean="0"/>
              <a:t>вариативного развивающего образования</a:t>
            </a:r>
            <a:r>
              <a:rPr lang="ru-RU" dirty="0" smtClean="0"/>
              <a:t>, ориентированного на возможность свободного </a:t>
            </a:r>
            <a:r>
              <a:rPr lang="ru-RU" b="1" dirty="0" smtClean="0"/>
              <a:t>выбора</a:t>
            </a:r>
            <a:r>
              <a:rPr lang="ru-RU" dirty="0" smtClean="0"/>
              <a:t> детьми материалов, видов активности, участников совместной деятельности и общения, как с детьми </a:t>
            </a:r>
            <a:r>
              <a:rPr lang="ru-RU" b="1" dirty="0" smtClean="0"/>
              <a:t>разного возраста</a:t>
            </a:r>
            <a:r>
              <a:rPr lang="ru-RU" dirty="0" smtClean="0"/>
              <a:t>, так и со взрослыми, а также </a:t>
            </a:r>
            <a:r>
              <a:rPr lang="ru-RU" b="1" dirty="0" smtClean="0"/>
              <a:t>свободу в выражении своих чувств и мыслей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РППС должна обеспечивать и гарантировать: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8208912" cy="49971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создание условий для </a:t>
            </a:r>
            <a:r>
              <a:rPr lang="ru-RU" b="1" dirty="0" smtClean="0"/>
              <a:t>эффективной трудовой деятельности и мотивации </a:t>
            </a:r>
            <a:r>
              <a:rPr lang="ru-RU" dirty="0" smtClean="0"/>
              <a:t>непрерывного самосовершенствования и </a:t>
            </a:r>
            <a:r>
              <a:rPr lang="ru-RU" b="1" dirty="0" smtClean="0"/>
              <a:t>профессионального развития педагогических работников</a:t>
            </a:r>
            <a:r>
              <a:rPr lang="ru-RU" dirty="0" smtClean="0"/>
              <a:t>, а также содействие в определении собственных целей, личных и профессиональных потребностей и мотивов;</a:t>
            </a:r>
          </a:p>
          <a:p>
            <a:r>
              <a:rPr lang="ru-RU" b="1" dirty="0" smtClean="0"/>
              <a:t>открытость ДО и вовлечение родителей</a:t>
            </a:r>
            <a:r>
              <a:rPr lang="ru-RU" dirty="0" smtClean="0"/>
              <a:t> (законных представителей) непосредственно в образовательную деятельность, осуществление их поддержки по вопросам образования детей, воспитания, охране и укреплению их здоровья, а также поддержки образовательных инициатив внутри семьи;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РППС должна обеспечивать и гарантировать: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8208912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построение образовательной деятельности на основе </a:t>
            </a:r>
            <a:r>
              <a:rPr lang="ru-RU" b="1" dirty="0" smtClean="0"/>
              <a:t>сотрудничества</a:t>
            </a:r>
            <a:r>
              <a:rPr lang="ru-RU" dirty="0" smtClean="0"/>
              <a:t> взрослых с детьми, ориентированной на </a:t>
            </a:r>
            <a:r>
              <a:rPr lang="ru-RU" b="1" dirty="0" smtClean="0"/>
              <a:t>интересы и возможности каждого ребенка </a:t>
            </a:r>
            <a:r>
              <a:rPr lang="ru-RU" dirty="0" smtClean="0"/>
              <a:t>и учитывающей социальную ситуацию его развития, возрастные индивидуальные особенности и зону ближайшего развития (</a:t>
            </a:r>
            <a:r>
              <a:rPr lang="ru-RU" i="1" dirty="0" smtClean="0"/>
              <a:t>недопустимость как искусственного ускорения, так и искусственного замедления развития детей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создание </a:t>
            </a:r>
            <a:r>
              <a:rPr lang="ru-RU" b="1" dirty="0" smtClean="0"/>
              <a:t>равных условий</a:t>
            </a:r>
            <a:r>
              <a:rPr lang="ru-RU" dirty="0" smtClean="0"/>
              <a:t>, максимально способствующих реализации различных образовательных программ в ДОО для детей, принадлежащих к </a:t>
            </a:r>
            <a:r>
              <a:rPr lang="ru-RU" b="1" dirty="0" smtClean="0"/>
              <a:t>разным национально-культурным, религиозным общностям и социальным слоям</a:t>
            </a:r>
            <a:r>
              <a:rPr lang="ru-RU" dirty="0" smtClean="0"/>
              <a:t>, а также имеющих различные (в том числе </a:t>
            </a:r>
            <a:r>
              <a:rPr lang="ru-RU" b="1" dirty="0" smtClean="0"/>
              <a:t>ограниченные</a:t>
            </a:r>
            <a:r>
              <a:rPr lang="ru-RU" dirty="0" smtClean="0"/>
              <a:t>) </a:t>
            </a:r>
            <a:r>
              <a:rPr lang="ru-RU" b="1" dirty="0" smtClean="0"/>
              <a:t>возможности здоровья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Необходимо соблюдать: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принцип </a:t>
            </a:r>
            <a:r>
              <a:rPr lang="ru-RU" b="1" dirty="0" smtClean="0"/>
              <a:t>стабильности и динамичности </a:t>
            </a:r>
            <a:r>
              <a:rPr lang="ru-RU" dirty="0" smtClean="0"/>
              <a:t>окружающих ребенка предметов в сбалансированном сочетании </a:t>
            </a:r>
            <a:r>
              <a:rPr lang="ru-RU" b="1" dirty="0" smtClean="0"/>
              <a:t>традиционных</a:t>
            </a:r>
            <a:r>
              <a:rPr lang="ru-RU" dirty="0" smtClean="0"/>
              <a:t> (привычных) и </a:t>
            </a:r>
            <a:r>
              <a:rPr lang="ru-RU" b="1" dirty="0" smtClean="0"/>
              <a:t>инновационных</a:t>
            </a:r>
            <a:r>
              <a:rPr lang="ru-RU" dirty="0" smtClean="0"/>
              <a:t> (неординарных) элементов, что позволит сделать образовательную деятельность более интересной, формы работы с детьми более </a:t>
            </a:r>
            <a:r>
              <a:rPr lang="ru-RU" b="1" dirty="0" smtClean="0"/>
              <a:t>вариативными</a:t>
            </a:r>
            <a:r>
              <a:rPr lang="ru-RU" dirty="0" smtClean="0"/>
              <a:t>, повысить </a:t>
            </a:r>
            <a:r>
              <a:rPr lang="ru-RU" b="1" dirty="0" smtClean="0"/>
              <a:t>результативность</a:t>
            </a:r>
            <a:r>
              <a:rPr lang="ru-RU" dirty="0" smtClean="0"/>
              <a:t> дошкольного образования и способствовать формированию у детей </a:t>
            </a:r>
            <a:r>
              <a:rPr lang="ru-RU" b="1" dirty="0" smtClean="0"/>
              <a:t>новых компетенций </a:t>
            </a:r>
            <a:r>
              <a:rPr lang="ru-RU" dirty="0" smtClean="0"/>
              <a:t>(с учетом особенностей их развития), отвечающих </a:t>
            </a:r>
            <a:r>
              <a:rPr lang="ru-RU" b="1" dirty="0" smtClean="0"/>
              <a:t>современным требованиям.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Необходимо соблюдать: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Принцип обеспечения </a:t>
            </a:r>
            <a:r>
              <a:rPr lang="ru-RU" b="1" dirty="0" smtClean="0"/>
              <a:t>взаимосвязанной деятельности всех участников образовательных отношений </a:t>
            </a:r>
            <a:r>
              <a:rPr lang="ru-RU" dirty="0" smtClean="0"/>
              <a:t>(педагогов, родителей, детей) – предполагает организацию совместных мероприятий со стороны ДОО, в лице педагога с семьей воспитанника, для обеспечения </a:t>
            </a:r>
            <a:r>
              <a:rPr lang="ru-RU" b="1" dirty="0" smtClean="0"/>
              <a:t>преемственности РППС в домашних условиях. </a:t>
            </a:r>
          </a:p>
          <a:p>
            <a:r>
              <a:rPr lang="ru-RU" i="1" dirty="0" smtClean="0"/>
              <a:t>Например, </a:t>
            </a:r>
            <a:r>
              <a:rPr lang="ru-RU" i="1" u="sng" dirty="0" smtClean="0"/>
              <a:t>совместные игровые мероприятия</a:t>
            </a:r>
            <a:r>
              <a:rPr lang="ru-RU" i="1" dirty="0" smtClean="0"/>
              <a:t>, организованные в рамках общеобразовательной программы (обмен опытом семейного воспитания, проектная деятельность, участие в различных конкурсах, фестивалях, ярмарках и др.).</a:t>
            </a:r>
          </a:p>
          <a:p>
            <a:r>
              <a:rPr lang="ru-RU" dirty="0" smtClean="0"/>
              <a:t>Следует помнить о том, что пособия, игры и игрушки, предлагаемые детям, должны обеспечить </a:t>
            </a:r>
            <a:r>
              <a:rPr lang="ru-RU" b="1" dirty="0" smtClean="0"/>
              <a:t>формирование адекватной картины мира </a:t>
            </a:r>
            <a:r>
              <a:rPr lang="ru-RU" dirty="0" smtClean="0"/>
              <a:t>(социального и природного) и </a:t>
            </a:r>
            <a:r>
              <a:rPr lang="ru-RU" b="1" dirty="0" smtClean="0"/>
              <a:t>стимулировать поисково-исследовательскую детскую деятельность.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/>
              <a:t>Типовые локальные нормативные акты </a:t>
            </a:r>
            <a:br>
              <a:rPr lang="ru-RU" sz="2800" b="1" dirty="0" smtClean="0"/>
            </a:br>
            <a:r>
              <a:rPr lang="ru-RU" sz="2800" b="1" dirty="0" smtClean="0"/>
              <a:t>образовательной организации для реализации</a:t>
            </a:r>
            <a:br>
              <a:rPr lang="ru-RU" sz="2800" b="1" dirty="0" smtClean="0"/>
            </a:br>
            <a:r>
              <a:rPr lang="ru-RU" sz="2800" b="1" dirty="0" smtClean="0"/>
              <a:t>мониторинга инфраструктуры </a:t>
            </a:r>
            <a:r>
              <a:rPr lang="ru-RU" sz="2800" b="1" dirty="0" smtClean="0"/>
              <a:t>ДОО </a:t>
            </a:r>
            <a:r>
              <a:rPr lang="ru-RU" sz="2800" b="1" smtClean="0"/>
              <a:t>(примерные)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«О назначении ответственного лица </a:t>
            </a:r>
            <a:r>
              <a:rPr lang="ru-RU" sz="1600" dirty="0" smtClean="0"/>
              <a:t>за мониторинг инфраструктуры и комплектации </a:t>
            </a:r>
            <a:r>
              <a:rPr lang="ru-RU" sz="1600" dirty="0" err="1" smtClean="0"/>
              <a:t>учебно</a:t>
            </a:r>
            <a:r>
              <a:rPr lang="ru-RU" sz="1600" dirty="0" smtClean="0"/>
              <a:t>- методических материалов в целях реализации образовательных программ ДО»;</a:t>
            </a:r>
          </a:p>
          <a:p>
            <a:r>
              <a:rPr lang="ru-RU" sz="1600" dirty="0" smtClean="0"/>
              <a:t>«О </a:t>
            </a:r>
            <a:r>
              <a:rPr lang="ru-RU" sz="1600" b="1" dirty="0" smtClean="0"/>
              <a:t>создании рабочей группы </a:t>
            </a:r>
            <a:r>
              <a:rPr lang="ru-RU" sz="1600" dirty="0" smtClean="0"/>
              <a:t>по мониторингу инфраструктуры и комплектации учебно-методических материалов в целях реализации образовательных программ ДО»;</a:t>
            </a:r>
          </a:p>
          <a:p>
            <a:r>
              <a:rPr lang="ru-RU" sz="1600" dirty="0" smtClean="0"/>
              <a:t>«О </a:t>
            </a:r>
            <a:r>
              <a:rPr lang="ru-RU" sz="1600" b="1" dirty="0" smtClean="0"/>
              <a:t>проведении мониторинга </a:t>
            </a:r>
            <a:r>
              <a:rPr lang="ru-RU" sz="1600" dirty="0" smtClean="0"/>
              <a:t>инфраструктуры и комплектации учебно-методических материалов в целях реализации образовательных программ ДО»;</a:t>
            </a:r>
          </a:p>
          <a:p>
            <a:r>
              <a:rPr lang="ru-RU" sz="1600" dirty="0" smtClean="0"/>
              <a:t>«О </a:t>
            </a:r>
            <a:r>
              <a:rPr lang="ru-RU" sz="1600" b="1" dirty="0" smtClean="0"/>
              <a:t>работах по приобретению оборудования </a:t>
            </a:r>
            <a:r>
              <a:rPr lang="ru-RU" sz="1600" dirty="0" smtClean="0"/>
              <a:t>по результатам мониторинга инфраструктуры и комплектации учебно-методических материалов в целях реализации образовательных программ ДО»;</a:t>
            </a:r>
          </a:p>
          <a:p>
            <a:r>
              <a:rPr lang="ru-RU" sz="1600" dirty="0" smtClean="0"/>
              <a:t>«Об </a:t>
            </a:r>
            <a:r>
              <a:rPr lang="ru-RU" sz="1600" b="1" dirty="0" smtClean="0"/>
              <a:t>утверждении плана-графика </a:t>
            </a:r>
            <a:r>
              <a:rPr lang="ru-RU" sz="1600" dirty="0" smtClean="0"/>
              <a:t>повышения квалификации членов педагогического коллектива по вопросам создания современной инфраструктуры ДОО, мониторинг существующей РППС и комплектация учебно-методических материалов в целях реализации образовательных программ ДО»;</a:t>
            </a:r>
          </a:p>
          <a:p>
            <a:r>
              <a:rPr lang="ru-RU" sz="1600" dirty="0" smtClean="0"/>
              <a:t>«Об </a:t>
            </a:r>
            <a:r>
              <a:rPr lang="ru-RU" sz="1600" b="1" dirty="0" smtClean="0"/>
              <a:t>утверждении плана-графика </a:t>
            </a:r>
            <a:r>
              <a:rPr lang="ru-RU" sz="1600" dirty="0" smtClean="0"/>
              <a:t>повышения квалификации педагогов по созданию и/или мониторингу современной инфраструктуры и комплектации учебно-методических материалов в целях реализации образовательных программ ДО».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Критерии оценки среды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Открытость среды для преобразований</a:t>
            </a:r>
          </a:p>
          <a:p>
            <a:r>
              <a:rPr lang="ru-RU" sz="1800" i="1" dirty="0" smtClean="0"/>
              <a:t>Современность среды</a:t>
            </a:r>
          </a:p>
          <a:p>
            <a:r>
              <a:rPr lang="ru-RU" sz="1800" i="1" dirty="0" smtClean="0"/>
              <a:t>Ориентированность на физическое развитие</a:t>
            </a:r>
          </a:p>
          <a:p>
            <a:r>
              <a:rPr lang="ru-RU" sz="1800" i="1" dirty="0" smtClean="0"/>
              <a:t>Приспособленность для познавательной деятельности</a:t>
            </a:r>
          </a:p>
          <a:p>
            <a:r>
              <a:rPr lang="ru-RU" sz="1800" i="1" dirty="0" smtClean="0"/>
              <a:t>Приспособленность для сюжетно-ролевых игр</a:t>
            </a:r>
          </a:p>
          <a:p>
            <a:r>
              <a:rPr lang="ru-RU" sz="1800" i="1" dirty="0" smtClean="0"/>
              <a:t>Ориентированность на творческое развитие</a:t>
            </a:r>
          </a:p>
          <a:p>
            <a:r>
              <a:rPr lang="ru-RU" sz="1800" i="1" dirty="0" smtClean="0"/>
              <a:t>Элементы природы в среде</a:t>
            </a:r>
          </a:p>
          <a:p>
            <a:r>
              <a:rPr lang="ru-RU" sz="1800" i="1" dirty="0" smtClean="0"/>
              <a:t>Комфортность среды</a:t>
            </a:r>
          </a:p>
          <a:p>
            <a:r>
              <a:rPr lang="ru-RU" sz="1800" i="1" dirty="0" smtClean="0"/>
              <a:t>Эстетика среды</a:t>
            </a:r>
          </a:p>
          <a:p>
            <a:r>
              <a:rPr lang="ru-RU" sz="1800" i="1" dirty="0" smtClean="0"/>
              <a:t>Безопасность среды</a:t>
            </a:r>
          </a:p>
          <a:p>
            <a:r>
              <a:rPr lang="ru-RU" sz="1800" i="1" dirty="0" smtClean="0"/>
              <a:t>Создание информационного пространства для родителей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группах раннего возраста создаются 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центров 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детской активности:</a:t>
            </a:r>
            <a:endParaRPr lang="ru-RU" sz="3200" dirty="0"/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smtClean="0"/>
              <a:t>1. Центр двигательной активности для развития основных движений детей.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2. Центр сенсорики и конструирования.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3. Центр для организации предметных и предметно-манипуляторных игр.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4. Центр творчества и продуктивной деятельности. 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5. Центр познания и коммуникации (книжный уголок).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6. Центр экспериментирования и труда.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Для детей дошкольного возраста предусматривается </a:t>
            </a:r>
            <a:r>
              <a:rPr lang="ru-RU" sz="3200" b="1" dirty="0" smtClean="0">
                <a:solidFill>
                  <a:schemeClr val="tx1"/>
                </a:solidFill>
              </a:rPr>
              <a:t>10 центров </a:t>
            </a:r>
            <a:r>
              <a:rPr lang="ru-RU" sz="3200" dirty="0" smtClean="0">
                <a:solidFill>
                  <a:schemeClr val="tx1"/>
                </a:solidFill>
              </a:rPr>
              <a:t>активности:</a:t>
            </a:r>
            <a:endParaRPr lang="ru-RU" sz="3200" dirty="0" smtClean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dirty="0" smtClean="0"/>
              <a:t>1. Центр двигательной активности. 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2. Центр безопасности. 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3. Центр игры. 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4. Центр конструирования. 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5. Центр логики и математики.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6. Центр экспериментирования, организации наблюдения и труда.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7. Центр познания и коммуникации детей.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8. Книжный уголок.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9. Центр театрализации и </a:t>
            </a:r>
            <a:r>
              <a:rPr lang="ru-RU" sz="2000" dirty="0" err="1" smtClean="0"/>
              <a:t>музицирования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10. Центр творчества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Требования к развивающей предметно-пространственной среде (п.3.3.)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Развивающая предметно-пространственная среда должна быть:</a:t>
            </a:r>
          </a:p>
          <a:p>
            <a:r>
              <a:rPr lang="ru-RU" dirty="0" smtClean="0"/>
              <a:t>содержательно-насыщенной</a:t>
            </a:r>
          </a:p>
          <a:p>
            <a:r>
              <a:rPr lang="ru-RU" dirty="0" smtClean="0"/>
              <a:t>трансформируемой</a:t>
            </a:r>
          </a:p>
          <a:p>
            <a:r>
              <a:rPr lang="ru-RU" dirty="0" smtClean="0"/>
              <a:t>полифункциональной </a:t>
            </a:r>
          </a:p>
          <a:p>
            <a:r>
              <a:rPr lang="ru-RU" dirty="0" smtClean="0"/>
              <a:t>вариативной </a:t>
            </a:r>
          </a:p>
          <a:p>
            <a:r>
              <a:rPr lang="ru-RU" dirty="0" smtClean="0"/>
              <a:t>доступной </a:t>
            </a:r>
          </a:p>
          <a:p>
            <a:r>
              <a:rPr lang="ru-RU" dirty="0" smtClean="0"/>
              <a:t>безопасной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"/>
            <a:ext cx="9144000" cy="6857761"/>
          </a:xfrm>
          <a:prstGeom prst="rect">
            <a:avLst/>
          </a:prstGeom>
          <a:noFill/>
        </p:spPr>
      </p:pic>
      <p:pic>
        <p:nvPicPr>
          <p:cNvPr id="3074" name="Picture 2" descr="C:\Users\1\Desktop\Безымянный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589" y="692696"/>
            <a:ext cx="6103449" cy="58326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6" name="Овал 5"/>
          <p:cNvSpPr/>
          <p:nvPr/>
        </p:nvSpPr>
        <p:spPr>
          <a:xfrm>
            <a:off x="2411760" y="980728"/>
            <a:ext cx="2736304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Базовый перечень показателей результативности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Субъектам Российской Федерации:</a:t>
            </a:r>
          </a:p>
          <a:p>
            <a:r>
              <a:rPr lang="ru-RU" dirty="0" smtClean="0"/>
              <a:t>реализовать </a:t>
            </a:r>
            <a:r>
              <a:rPr lang="ru-RU" b="1" dirty="0" smtClean="0"/>
              <a:t>к 2027 году </a:t>
            </a:r>
            <a:r>
              <a:rPr lang="ru-RU" dirty="0" smtClean="0"/>
              <a:t>комплекс мер </a:t>
            </a:r>
            <a:r>
              <a:rPr lang="ru-RU" b="1" dirty="0" smtClean="0"/>
              <a:t>по повышению квалификации по обновлению содержания РППС</a:t>
            </a:r>
            <a:r>
              <a:rPr lang="ru-RU" dirty="0" smtClean="0"/>
              <a:t>, как условия реализации образовательных программ для получения качественного и доступного образования </a:t>
            </a:r>
            <a:r>
              <a:rPr lang="ru-RU" b="1" dirty="0" smtClean="0"/>
              <a:t>100% </a:t>
            </a:r>
            <a:r>
              <a:rPr lang="ru-RU" dirty="0" smtClean="0"/>
              <a:t>руководящих и педагогических работников отдельных образовательных организаций на базе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центров;</a:t>
            </a:r>
          </a:p>
          <a:p>
            <a:r>
              <a:rPr lang="ru-RU" dirty="0" smtClean="0"/>
              <a:t>обеспечить </a:t>
            </a:r>
            <a:r>
              <a:rPr lang="ru-RU" b="1" dirty="0" smtClean="0"/>
              <a:t>к 2030 году 100% обновление инфраструктуры и комплектации учебно-методических материалов</a:t>
            </a:r>
            <a:r>
              <a:rPr lang="ru-RU" dirty="0" smtClean="0"/>
              <a:t> в целях обновления содержания РППС, как условия реализации образовательных программ для получения качественного и доступного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dirty="0" smtClean="0"/>
              <a:t>Насыщенность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704856" cy="47803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оснащение </a:t>
            </a:r>
            <a:r>
              <a:rPr lang="ru-RU" sz="2000" b="1" dirty="0" smtClean="0"/>
              <a:t>средствами обучения и воспитания</a:t>
            </a:r>
            <a:r>
              <a:rPr lang="ru-RU" sz="2000" dirty="0" smtClean="0"/>
              <a:t> (в том числе </a:t>
            </a:r>
            <a:r>
              <a:rPr lang="ru-RU" sz="2000" b="1" dirty="0" smtClean="0"/>
              <a:t>техническими</a:t>
            </a:r>
            <a:r>
              <a:rPr lang="ru-RU" sz="2000" dirty="0" smtClean="0"/>
              <a:t>), соответствующими материалами, в том числе расходными, игровым, спортивным, оздоровительным оборудованием, инвентарём в </a:t>
            </a:r>
            <a:r>
              <a:rPr lang="ru-RU" sz="2000" b="1" dirty="0" smtClean="0"/>
              <a:t>соответствии с ООП ДО</a:t>
            </a:r>
            <a:r>
              <a:rPr lang="ru-RU" sz="2000" dirty="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dirty="0" smtClean="0"/>
              <a:t>разнообразие материалов</a:t>
            </a:r>
            <a:r>
              <a:rPr lang="ru-RU" sz="2000" dirty="0" smtClean="0"/>
              <a:t>, оборудования и инвентаря обеспечивает организацию </a:t>
            </a:r>
            <a:r>
              <a:rPr lang="ru-RU" sz="2000" b="1" dirty="0" smtClean="0"/>
              <a:t>разных видов деятельности</a:t>
            </a:r>
            <a:r>
              <a:rPr lang="ru-RU" sz="2000" dirty="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организация образовательного пространства обеспечивает </a:t>
            </a:r>
            <a:r>
              <a:rPr lang="ru-RU" sz="2000" b="1" dirty="0" smtClean="0"/>
              <a:t>двигательную активность </a:t>
            </a:r>
            <a:r>
              <a:rPr lang="ru-RU" sz="2000" dirty="0" smtClean="0"/>
              <a:t>ребенка;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обеспечивается </a:t>
            </a:r>
            <a:r>
              <a:rPr lang="ru-RU" sz="2000" b="1" dirty="0" smtClean="0"/>
              <a:t>эмоциональное благополучие</a:t>
            </a:r>
            <a:r>
              <a:rPr lang="ru-RU" sz="2000" dirty="0" smtClean="0"/>
              <a:t> детей во взаимодействии с предметно-пространственным окружением;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организация образовательного пространства и разнообразие материалов, оборудования и инвентаря обеспечивает возможность </a:t>
            </a:r>
            <a:r>
              <a:rPr lang="ru-RU" sz="2000" b="1" dirty="0" smtClean="0"/>
              <a:t>самовыражения</a:t>
            </a:r>
            <a:r>
              <a:rPr lang="ru-RU" sz="2000" dirty="0" smtClean="0"/>
              <a:t> детей, </a:t>
            </a:r>
            <a:r>
              <a:rPr lang="ru-RU" sz="2000" b="1" dirty="0" smtClean="0"/>
              <a:t>самостоятельной исследовательской и продуктивной деятельности, творческих игр</a:t>
            </a:r>
            <a:r>
              <a:rPr lang="ru-RU" sz="2000" dirty="0" smtClean="0"/>
              <a:t>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dirty="0" smtClean="0"/>
              <a:t>Вариативность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556792"/>
            <a:ext cx="7848872" cy="492020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наличие в ДОУ </a:t>
            </a:r>
            <a:r>
              <a:rPr lang="ru-RU" sz="2200" b="1" dirty="0" smtClean="0"/>
              <a:t>различных пространств</a:t>
            </a:r>
            <a:r>
              <a:rPr lang="ru-RU" sz="2200" dirty="0" smtClean="0"/>
              <a:t> для игры, конструирования, уединения и пр.;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наличие в ДОУ </a:t>
            </a:r>
            <a:r>
              <a:rPr lang="ru-RU" sz="2200" b="1" dirty="0" smtClean="0"/>
              <a:t>разнообразных </a:t>
            </a:r>
            <a:r>
              <a:rPr lang="ru-RU" sz="2200" dirty="0" smtClean="0"/>
              <a:t>материалов, игр, игрушек и оборудования, обеспечивающих </a:t>
            </a:r>
            <a:r>
              <a:rPr lang="ru-RU" sz="2200" b="1" dirty="0" smtClean="0"/>
              <a:t>свободный выбор</a:t>
            </a:r>
            <a:r>
              <a:rPr lang="ru-RU" sz="2200" dirty="0" smtClean="0"/>
              <a:t> детей;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dirty="0" smtClean="0"/>
              <a:t>периодическая </a:t>
            </a:r>
            <a:r>
              <a:rPr lang="ru-RU" sz="2200" b="1" dirty="0" smtClean="0"/>
              <a:t>сменяемость </a:t>
            </a:r>
            <a:r>
              <a:rPr lang="ru-RU" sz="2200" dirty="0" smtClean="0"/>
              <a:t>игрового материала, появление новых предметов, стимулирующих игровую, двигательную, познавательную и исследовательскую активность детей;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dirty="0" smtClean="0"/>
              <a:t>разнообразие материалов</a:t>
            </a:r>
            <a:r>
              <a:rPr lang="ru-RU" sz="2200" dirty="0" smtClean="0"/>
              <a:t>, из которых изготовлены элементы среды (дерево, пластик, поролон, различные виды тканей и др.);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dirty="0" err="1" smtClean="0"/>
              <a:t>разноуровневость</a:t>
            </a:r>
            <a:r>
              <a:rPr lang="ru-RU" sz="2200" dirty="0" smtClean="0"/>
              <a:t> элементов среды, обеспечивающих учет индивидуального развития каждого ребенка </a:t>
            </a:r>
            <a:r>
              <a:rPr lang="ru-RU" sz="2200" i="1" dirty="0" smtClean="0">
                <a:solidFill>
                  <a:schemeClr val="folHlink"/>
                </a:solidFill>
              </a:rPr>
              <a:t>(содержание должно соответствовать </a:t>
            </a:r>
            <a:r>
              <a:rPr lang="ru-RU" sz="2200" i="1" dirty="0" smtClean="0">
                <a:solidFill>
                  <a:srgbClr val="800080"/>
                </a:solidFill>
              </a:rPr>
              <a:t>«зоне актуального развития» </a:t>
            </a:r>
            <a:r>
              <a:rPr lang="ru-RU" sz="2200" b="1" i="1" dirty="0" smtClean="0">
                <a:solidFill>
                  <a:srgbClr val="800080"/>
                </a:solidFill>
              </a:rPr>
              <a:t>самого слабого</a:t>
            </a:r>
            <a:r>
              <a:rPr lang="ru-RU" sz="2200" i="1" dirty="0" smtClean="0">
                <a:solidFill>
                  <a:srgbClr val="800080"/>
                </a:solidFill>
              </a:rPr>
              <a:t> ребенка</a:t>
            </a:r>
            <a:r>
              <a:rPr lang="ru-RU" sz="2200" i="1" dirty="0" smtClean="0">
                <a:solidFill>
                  <a:schemeClr val="folHlink"/>
                </a:solidFill>
              </a:rPr>
              <a:t> и «</a:t>
            </a:r>
            <a:r>
              <a:rPr lang="ru-RU" sz="2200" i="1" dirty="0" smtClean="0">
                <a:solidFill>
                  <a:srgbClr val="800080"/>
                </a:solidFill>
              </a:rPr>
              <a:t>зоне ближайшего развития» </a:t>
            </a:r>
            <a:r>
              <a:rPr lang="ru-RU" sz="2200" b="1" i="1" dirty="0" smtClean="0">
                <a:solidFill>
                  <a:srgbClr val="800080"/>
                </a:solidFill>
              </a:rPr>
              <a:t>самого сильного</a:t>
            </a:r>
            <a:r>
              <a:rPr lang="ru-RU" sz="2200" i="1" dirty="0" smtClean="0">
                <a:solidFill>
                  <a:schemeClr val="folHlink"/>
                </a:solidFill>
              </a:rPr>
              <a:t> в каждом виде деятельности)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dirty="0" err="1" smtClean="0"/>
              <a:t>Полифункциональность</a:t>
            </a:r>
            <a:r>
              <a:rPr lang="ru-RU" dirty="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16832"/>
            <a:ext cx="7787208" cy="420933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возможность разнообразного использования </a:t>
            </a:r>
            <a:r>
              <a:rPr lang="ru-RU" sz="2400" b="1" dirty="0" smtClean="0"/>
              <a:t>различных составляющих предметной среды</a:t>
            </a:r>
            <a:r>
              <a:rPr lang="ru-RU" sz="2400" dirty="0" smtClean="0"/>
              <a:t>, например, детской мебели, матов, мягких модулей, ширм и т.д.;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наличие в ДОУ </a:t>
            </a:r>
            <a:r>
              <a:rPr lang="ru-RU" sz="2400" b="1" dirty="0" smtClean="0"/>
              <a:t>полифункциональных</a:t>
            </a:r>
            <a:r>
              <a:rPr lang="ru-RU" sz="2400" dirty="0" smtClean="0"/>
              <a:t> (не обладающих жёстко закреплённым способом употребления) </a:t>
            </a:r>
            <a:r>
              <a:rPr lang="ru-RU" sz="2400" b="1" dirty="0" smtClean="0"/>
              <a:t>предметов</a:t>
            </a:r>
            <a:r>
              <a:rPr lang="ru-RU" sz="2400" dirty="0" smtClean="0"/>
              <a:t>, в том числе природных материалов, пригодных для использования в </a:t>
            </a:r>
            <a:r>
              <a:rPr lang="ru-RU" sz="2400" b="1" dirty="0" smtClean="0"/>
              <a:t>разных</a:t>
            </a:r>
            <a:r>
              <a:rPr lang="ru-RU" sz="2400" dirty="0" smtClean="0"/>
              <a:t> видах детской активности (в том числе в качестве предметов-заместителей в детской игре)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dirty="0" err="1" smtClean="0"/>
              <a:t>Трансформируемость</a:t>
            </a:r>
            <a:r>
              <a:rPr lang="ru-RU" dirty="0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15200" cy="4281339"/>
          </a:xfrm>
        </p:spPr>
        <p:txBody>
          <a:bodyPr/>
          <a:lstStyle/>
          <a:p>
            <a:pPr eaLnBrk="1" hangingPunct="1"/>
            <a:r>
              <a:rPr lang="ru-RU" dirty="0" smtClean="0"/>
              <a:t>возможность изменений предметно-пространственной среды в зависимости от </a:t>
            </a:r>
            <a:r>
              <a:rPr lang="ru-RU" b="1" dirty="0" smtClean="0"/>
              <a:t>образовательной ситуации</a:t>
            </a:r>
          </a:p>
          <a:p>
            <a:pPr eaLnBrk="1" hangingPunct="1"/>
            <a:r>
              <a:rPr lang="ru-RU" dirty="0" smtClean="0"/>
              <a:t>возможность изменений предметно-пространственной среды в зависимости от меняющихся </a:t>
            </a:r>
            <a:r>
              <a:rPr lang="ru-RU" b="1" dirty="0" smtClean="0"/>
              <a:t>интересов и возможностей</a:t>
            </a:r>
            <a:r>
              <a:rPr lang="ru-RU" dirty="0" smtClean="0"/>
              <a:t>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dirty="0" smtClean="0"/>
              <a:t>Доступность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00808"/>
            <a:ext cx="7704856" cy="442535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доступность для воспитанников, в том числе детей с ОВЗ и детей-инвалидов, всех помещений, где осуществляется образовательная деятельность;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свободный доступ</a:t>
            </a:r>
            <a:r>
              <a:rPr lang="ru-RU" sz="2400" dirty="0" smtClean="0"/>
              <a:t> детей, в том числе детей с ОВЗ, к играм, игрушкам, материалам, пособиям, обеспечивающим все основные виды детской активности;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исправность и сохранность материалов и оборудования;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оптимальное количество</a:t>
            </a:r>
            <a:r>
              <a:rPr lang="ru-RU" sz="2400" dirty="0" smtClean="0"/>
              <a:t> игр, игрушек и пособий в соответствии с их назначением и количеством детей в группе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1612793774_115-p-goluboi-delovoi-fon-1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761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dirty="0" smtClean="0"/>
              <a:t>Безопасность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72816"/>
            <a:ext cx="7571184" cy="4353347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соответствие всех элементов среды требованиям по обеспечению надёжности и безопасности их использования, в т.ч. подтверждаемых </a:t>
            </a:r>
            <a:r>
              <a:rPr lang="ru-RU" sz="2800" b="1" dirty="0" smtClean="0"/>
              <a:t>сертификатами безопасности и качества</a:t>
            </a:r>
          </a:p>
          <a:p>
            <a:pPr eaLnBrk="1" hangingPunct="1"/>
            <a:r>
              <a:rPr lang="ru-RU" sz="2800" dirty="0" smtClean="0"/>
              <a:t>соответствие всех элементов среды требованиям </a:t>
            </a:r>
            <a:r>
              <a:rPr lang="ru-RU" sz="2800" b="1" dirty="0" smtClean="0"/>
              <a:t>психолого-педагогической безопасности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1659</Words>
  <Application>Microsoft Office PowerPoint</Application>
  <PresentationFormat>Экран (4:3)</PresentationFormat>
  <Paragraphs>137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Современные нормативные требования к организации развивающей предметно-пространственной среды в ДОО</vt:lpstr>
      <vt:lpstr>Федеральный государственный образовательный стандарт дошкольного образования  </vt:lpstr>
      <vt:lpstr>Требования к развивающей предметно-пространственной среде (п.3.3.)</vt:lpstr>
      <vt:lpstr>Насыщенность </vt:lpstr>
      <vt:lpstr>Вариативность </vt:lpstr>
      <vt:lpstr>Полифункциональность </vt:lpstr>
      <vt:lpstr>Трансформируемость </vt:lpstr>
      <vt:lpstr>Доступность </vt:lpstr>
      <vt:lpstr>Безопасность </vt:lpstr>
      <vt:lpstr>Федеральная образовательная программа дошкольного образования  </vt:lpstr>
      <vt:lpstr>Слайд 11</vt:lpstr>
      <vt:lpstr>Слайд 12</vt:lpstr>
      <vt:lpstr>Учитываются:</vt:lpstr>
      <vt:lpstr>РППС должна соответствовать:</vt:lpstr>
      <vt:lpstr>Слайд 15</vt:lpstr>
      <vt:lpstr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  </vt:lpstr>
      <vt:lpstr>Слайд 17</vt:lpstr>
      <vt:lpstr>Слайд 18</vt:lpstr>
      <vt:lpstr> В рекомендациях представлены перечни: </vt:lpstr>
      <vt:lpstr> РППС должна обеспечивать и гарантировать: </vt:lpstr>
      <vt:lpstr>РППС должна обеспечивать и гарантировать:</vt:lpstr>
      <vt:lpstr>РППС должна обеспечивать и гарантировать:</vt:lpstr>
      <vt:lpstr>РППС должна обеспечивать и гарантировать:</vt:lpstr>
      <vt:lpstr>Необходимо соблюдать:</vt:lpstr>
      <vt:lpstr>Необходимо соблюдать:</vt:lpstr>
      <vt:lpstr>Типовые локальные нормативные акты  образовательной организации для реализации мониторинга инфраструктуры ДОО (примерные) </vt:lpstr>
      <vt:lpstr> Критерии оценки среды </vt:lpstr>
      <vt:lpstr>В группах раннего возраста создаются  6 центров детской активности:</vt:lpstr>
      <vt:lpstr>Для детей дошкольного возраста предусматривается 10 центров активности:</vt:lpstr>
      <vt:lpstr>Слайд 30</vt:lpstr>
      <vt:lpstr> Базовый перечень показателей результативности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требования к организации развивающей предметно-пространственной среды в ДОО</dc:title>
  <dc:creator>АЦК</dc:creator>
  <cp:lastModifiedBy>user_azk</cp:lastModifiedBy>
  <cp:revision>78</cp:revision>
  <dcterms:created xsi:type="dcterms:W3CDTF">2023-01-27T08:51:55Z</dcterms:created>
  <dcterms:modified xsi:type="dcterms:W3CDTF">2023-02-06T12:12:03Z</dcterms:modified>
</cp:coreProperties>
</file>